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35" r:id="rId2"/>
    <p:sldMasterId id="2147483739" r:id="rId3"/>
    <p:sldMasterId id="2147483747" r:id="rId4"/>
    <p:sldMasterId id="2147483751" r:id="rId5"/>
    <p:sldMasterId id="2147483759" r:id="rId6"/>
    <p:sldMasterId id="2147483777" r:id="rId7"/>
    <p:sldMasterId id="2147483784" r:id="rId8"/>
    <p:sldMasterId id="2147483788" r:id="rId9"/>
    <p:sldMasterId id="2147483818" r:id="rId10"/>
  </p:sldMasterIdLst>
  <p:notesMasterIdLst>
    <p:notesMasterId r:id="rId22"/>
  </p:notesMasterIdLst>
  <p:handoutMasterIdLst>
    <p:handoutMasterId r:id="rId23"/>
  </p:handoutMasterIdLst>
  <p:sldIdLst>
    <p:sldId id="376" r:id="rId11"/>
    <p:sldId id="402" r:id="rId12"/>
    <p:sldId id="430" r:id="rId13"/>
    <p:sldId id="630" r:id="rId14"/>
    <p:sldId id="422" r:id="rId15"/>
    <p:sldId id="625" r:id="rId16"/>
    <p:sldId id="626" r:id="rId17"/>
    <p:sldId id="627" r:id="rId18"/>
    <p:sldId id="628" r:id="rId19"/>
    <p:sldId id="629" r:id="rId20"/>
    <p:sldId id="624" r:id="rId21"/>
  </p:sldIdLst>
  <p:sldSz cx="9144000" cy="5143500" type="screen16x9"/>
  <p:notesSz cx="7315200" cy="9601200"/>
  <p:custDataLst>
    <p:tags r:id="rId2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6">
          <p15:clr>
            <a:srgbClr val="A4A3A4"/>
          </p15:clr>
        </p15:guide>
        <p15:guide id="2" orient="horz" pos="2628">
          <p15:clr>
            <a:srgbClr val="A4A3A4"/>
          </p15:clr>
        </p15:guide>
        <p15:guide id="3" orient="horz" pos="919">
          <p15:clr>
            <a:srgbClr val="A4A3A4"/>
          </p15:clr>
        </p15:guide>
        <p15:guide id="4" pos="412">
          <p15:clr>
            <a:srgbClr val="A4A3A4"/>
          </p15:clr>
        </p15:guide>
        <p15:guide id="5" pos="2895">
          <p15:clr>
            <a:srgbClr val="A4A3A4"/>
          </p15:clr>
        </p15:guide>
        <p15:guide id="6" pos="5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540"/>
    <a:srgbClr val="2A313A"/>
    <a:srgbClr val="B8DC8C"/>
    <a:srgbClr val="B8F08C"/>
    <a:srgbClr val="DDDDDD"/>
    <a:srgbClr val="141414"/>
    <a:srgbClr val="020202"/>
    <a:srgbClr val="202328"/>
    <a:srgbClr val="202628"/>
    <a:srgbClr val="7C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9" autoAdjust="0"/>
    <p:restoredTop sz="77612" autoAdjust="0"/>
  </p:normalViewPr>
  <p:slideViewPr>
    <p:cSldViewPr snapToGrid="0">
      <p:cViewPr varScale="1">
        <p:scale>
          <a:sx n="97" d="100"/>
          <a:sy n="97" d="100"/>
        </p:scale>
        <p:origin x="1002" y="78"/>
      </p:cViewPr>
      <p:guideLst>
        <p:guide orient="horz" pos="1276"/>
        <p:guide orient="horz" pos="2628"/>
        <p:guide orient="horz" pos="919"/>
        <p:guide pos="412"/>
        <p:guide pos="2895"/>
        <p:guide pos="5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154"/>
    </p:cViewPr>
  </p:sorterViewPr>
  <p:notesViewPr>
    <p:cSldViewPr snapToGrid="0">
      <p:cViewPr varScale="1">
        <p:scale>
          <a:sx n="76" d="100"/>
          <a:sy n="76" d="100"/>
        </p:scale>
        <p:origin x="-1890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FBB91E30-424B-42F8-814B-C664A99FC0D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8310" name="Picture 6" descr="unify_pos_gradient_rgb_LNC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7638"/>
            <a:ext cx="1117600" cy="261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2DA8682B-C794-4E9C-860B-5F57F513F5F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4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rtl="0" fontAlgn="base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46063" indent="-117475" algn="l" rtl="0" fontAlgn="base">
      <a:spcBef>
        <a:spcPct val="3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73075" indent="-112713" algn="l" rtl="0" fontAlgn="base">
      <a:spcBef>
        <a:spcPct val="30000"/>
      </a:spcBef>
      <a:spcAft>
        <a:spcPct val="0"/>
      </a:spcAft>
      <a:buFont typeface="Calibri" pitchFamily="34" charset="0"/>
      <a:buChar char="–"/>
      <a:defRPr sz="9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12FC2A-4183-485F-9680-643D2D20982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52ADC-E360-4B58-AE19-DE88E73749BD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8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36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7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902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1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2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9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4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95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</a:rPr>
              <a:t>Copyright © Unify Software &amp; Solutions GmbH &amp; Co. KG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755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25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5" y="4635500"/>
            <a:ext cx="10541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olumn-graphic-alone_cmyk-cs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XXXX_rev_gradient_rgb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invGray">
          <a:xfrm>
            <a:off x="646113" y="4610100"/>
            <a:ext cx="1147762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1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3681414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5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olumn-graphic-alone_cmyk-c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05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1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974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3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520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827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987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74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spcBef>
          <a:spcPts val="6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2pPr>
      <a:lvl3pPr marL="4572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folHlink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0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27"/>
          <a:stretch/>
        </p:blipFill>
        <p:spPr>
          <a:xfrm>
            <a:off x="0" y="0"/>
            <a:ext cx="9144001" cy="441015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8844" y="1294982"/>
            <a:ext cx="8844552" cy="1476000"/>
          </a:xfrm>
          <a:prstGeom prst="rect">
            <a:avLst/>
          </a:prstGeom>
          <a:solidFill>
            <a:schemeClr val="bg1">
              <a:lumMod val="90000"/>
              <a:lumOff val="1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290527" cy="2577703"/>
          </a:xfrm>
        </p:spPr>
        <p:txBody>
          <a:bodyPr anchor="ctr"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ONU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 truy nhập</a:t>
            </a:r>
            <a:b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 một ga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(16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FXS/FXO)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-9492" y="3848983"/>
            <a:ext cx="9152888" cy="422950"/>
          </a:xfrm>
          <a:solidFill>
            <a:srgbClr val="DDDDDD">
              <a:alpha val="40000"/>
            </a:srgbClr>
          </a:solidFill>
        </p:spPr>
        <p:txBody>
          <a:bodyPr lIns="720000"/>
          <a:lstStyle/>
          <a:p>
            <a:pPr>
              <a:spcBef>
                <a:spcPts val="0"/>
              </a:spcBef>
            </a:pPr>
            <a:r>
              <a:rPr lang="en-US" sz="1600" b="1" smtClean="0">
                <a:solidFill>
                  <a:schemeClr val="bg1"/>
                </a:solidFill>
              </a:rPr>
              <a:t>2022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9" descr="column-graphic-alone_cmyk-cs3.png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1" y="1294982"/>
            <a:ext cx="298844" cy="1476000"/>
          </a:xfrm>
          <a:prstGeom prst="rect">
            <a:avLst/>
          </a:prstGeom>
        </p:spPr>
      </p:pic>
      <p:pic>
        <p:nvPicPr>
          <p:cNvPr id="76802" name="Picture 2" descr="p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 hoạt động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10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7535119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 độ làm việc: 0</a:t>
            </a: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+50C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 độ lưu trữ: -40C ~ +75C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ẩm: 0-5% không ngưng tụ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áp: -48VDC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xuất ≤ 5W (single terminal)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 thước: Standalone: 483 (L) x140 (W) x 50 (H) mm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0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9359"/>
          <a:stretch/>
        </p:blipFill>
        <p:spPr>
          <a:xfrm>
            <a:off x="0" y="1"/>
            <a:ext cx="9144000" cy="4402666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503178" cy="2577703"/>
          </a:xfrm>
        </p:spPr>
        <p:txBody>
          <a:bodyPr anchor="ctr"/>
          <a:lstStyle/>
          <a:p>
            <a:r>
              <a:rPr lang="en-CA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 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lumn-graphic-alone_cmyk-cs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pic>
        <p:nvPicPr>
          <p:cNvPr id="6" name="Picture 2" descr="p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6"/>
            <a:ext cx="7910513" cy="94159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chung về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ONU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(16 FXS/FXO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tại một ga và trung 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826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8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6588" y="1054346"/>
            <a:ext cx="766246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chuyển đổi 16 kênh FXS/FXO sang E1 cung cấp 16 kênh voice (thoại – tiếng). 4 cổng Ethernet 10/100Mbase-T và một cổng RS232 qua luồng E1 chuẩn G.703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kết nối mạng Lan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68" y="465195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7" y="2387027"/>
            <a:ext cx="7767844" cy="22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 sơ đồ lý hoạt động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68" y="465195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7" y="1204555"/>
            <a:ext cx="8755380" cy="34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chính bộ chuyển đổi 16 FXS/FXO</a:t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5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7535119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dõi giám sát đường truyền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1-16 thoại (voice) FXS/FXO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Ethernet hỗ trợ chức năng tường kênh 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lập tỷ lệ của các thiết bị từ xa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trở kháng 75ohm và 120ohm cùng một thời điểm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 Ethernet hỗ trợ sét tốc độ N*64k (N=1-32), có điều chỉnh 64K đến 1098K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 RS232 có thể truyền dữ liệu nối tiếp không đồng bộ, tốc độ 300 đến 115.200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Ether net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6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7535119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 độ: 10M/100M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thức: Hỗ trợ IEEE 802.3, IEEE 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802.1Q (VLAN)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 địa chỉ MAC: 4096 MAC địa chỉ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dung lượng bộ nhớ cổng Ethernet: 64MBits SDRAM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vật lý: RJ45, tự động kết nối MDIX</a:t>
            </a: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7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Voice (FXS/FXO)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7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3570075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 FXS: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 voltage: 75V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 frequency: 25HZ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line input impedance: 600</a:t>
            </a:r>
            <a:r>
              <a:rPr lang="el-GR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(hanging off)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Wastage: 40 db</a:t>
            </a: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08695" y="1144122"/>
            <a:ext cx="3570075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 FXO: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 test voltage: 35V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 test frequency: 17HZ-60</a:t>
            </a: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line input impedance: 600</a:t>
            </a:r>
            <a:r>
              <a:rPr lang="el-GR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(hanging off)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Wastage: 40 db</a:t>
            </a:r>
          </a:p>
        </p:txBody>
      </p:sp>
    </p:spTree>
    <p:extLst>
      <p:ext uri="{BB962C8B-B14F-4D97-AF65-F5344CB8AC3E}">
        <p14:creationId xmlns:p14="http://schemas.microsoft.com/office/powerpoint/2010/main" val="40527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E1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8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7535119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chuẩn: Tương thích G.703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 độ luồng: Nx64Kbps, N: 1-32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hóa: HDB3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 kháng: 75ohm (unbalanced), 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120ohm </a:t>
            </a: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balanced)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kết nối: BNC (75ohm), RJ45 (120ohm)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 tính Rung: Đáp ứng chuẩn G.742 and G.823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 Clock: Internal-clock, line clock</a:t>
            </a: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4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RS232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9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730" y="1144123"/>
            <a:ext cx="7535119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 độ: 300-115.2Kbps auto-adaptable (Asynchronous)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 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giao diện: tương thích chuẩn ITU-T V.24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ết nối: RJ45 </a:t>
            </a: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1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8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3_Default Design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Unify_PPT_Wide_Template_Light_V06E_012914</Template>
  <TotalTime>298</TotalTime>
  <Words>444</Words>
  <Application>Microsoft Office PowerPoint</Application>
  <PresentationFormat>On-screen Show (16:9)</PresentationFormat>
  <Paragraphs>62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Arial Narrow</vt:lpstr>
      <vt:lpstr>Avenir Book</vt:lpstr>
      <vt:lpstr>Calibri</vt:lpstr>
      <vt:lpstr>Times New Roman</vt:lpstr>
      <vt:lpstr>Wingdings</vt:lpstr>
      <vt:lpstr>1_Default Design</vt:lpstr>
      <vt:lpstr>2_Default Design</vt:lpstr>
      <vt:lpstr>1_Unify_PPT_Wide_Template_Light_V06E_012914[1]</vt:lpstr>
      <vt:lpstr>3_Default Design</vt:lpstr>
      <vt:lpstr>2_Unify_PPT_Wide_Template_Light_V06E_012914[1]</vt:lpstr>
      <vt:lpstr>NewCo_PPT_Wide_Template_Light_V06E_081313</vt:lpstr>
      <vt:lpstr>8_Default Design</vt:lpstr>
      <vt:lpstr>13_Default Design</vt:lpstr>
      <vt:lpstr>4_Default Design</vt:lpstr>
      <vt:lpstr>4_NewCo_PPT_Wide_Template_Light_V06E_081313</vt:lpstr>
      <vt:lpstr>Thiết bị ONU mạng truy nhập tại một ga (16 FXS/FXO) </vt:lpstr>
      <vt:lpstr>Giới thiệu chung về thiết bị ONU (16 FXS/FXO ) tại một ga và trung tâm </vt:lpstr>
      <vt:lpstr>Tổng quan</vt:lpstr>
      <vt:lpstr>Nguyên sơ đồ lý hoạt động</vt:lpstr>
      <vt:lpstr>Chức năng chính bộ chuyển đổi 16 FXS/FXO </vt:lpstr>
      <vt:lpstr>Cổng Ether net </vt:lpstr>
      <vt:lpstr>Cổng Voice (FXS/FXO) </vt:lpstr>
      <vt:lpstr>Cổng E1 </vt:lpstr>
      <vt:lpstr>Cổng RS232 </vt:lpstr>
      <vt:lpstr>Môi trường hoạt động </vt:lpstr>
      <vt:lpstr>Thank you ! </vt:lpstr>
    </vt:vector>
  </TitlesOfParts>
  <Company>Unify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OpenScape 4000</dc:title>
  <dc:creator>Okon, Ralf</dc:creator>
  <cp:lastModifiedBy>Tri Tran Kien (PERSI)</cp:lastModifiedBy>
  <cp:revision>949</cp:revision>
  <dcterms:created xsi:type="dcterms:W3CDTF">2014-04-11T12:17:50Z</dcterms:created>
  <dcterms:modified xsi:type="dcterms:W3CDTF">2022-06-15T02:01:47Z</dcterms:modified>
</cp:coreProperties>
</file>